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55" r:id="rId1"/>
  </p:sldMasterIdLst>
  <p:notesMasterIdLst>
    <p:notesMasterId r:id="rId23"/>
  </p:notesMasterIdLst>
  <p:sldIdLst>
    <p:sldId id="256" r:id="rId2"/>
    <p:sldId id="288" r:id="rId3"/>
    <p:sldId id="258" r:id="rId4"/>
    <p:sldId id="289" r:id="rId5"/>
    <p:sldId id="290" r:id="rId6"/>
    <p:sldId id="309" r:id="rId7"/>
    <p:sldId id="259" r:id="rId8"/>
    <p:sldId id="315" r:id="rId9"/>
    <p:sldId id="294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06" r:id="rId21"/>
    <p:sldId id="308" r:id="rId22"/>
  </p:sldIdLst>
  <p:sldSz cx="9144000" cy="6858000" type="screen4x3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93"/>
    <a:srgbClr val="CF274B"/>
    <a:srgbClr val="2A6843"/>
    <a:srgbClr val="0F97C1"/>
    <a:srgbClr val="F39F4B"/>
    <a:srgbClr val="F07E38"/>
    <a:srgbClr val="F7BD6F"/>
    <a:srgbClr val="9938AC"/>
    <a:srgbClr val="D12051"/>
    <a:srgbClr val="D1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6D9B7-715A-49A6-9F41-5B6D529B60AE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CA08A-2CB3-4E4E-B730-86EB19A28C8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398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6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4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24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398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30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113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3986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82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66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1096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64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D410-E74F-4169-85D4-F6BFA483C97F}" type="datetimeFigureOut">
              <a:rPr lang="pl-PL" smtClean="0"/>
              <a:pPr/>
              <a:t>07.10.2019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401F5-1A23-4342-8660-413AD31DE3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6" r:id="rId1"/>
    <p:sldLayoutId id="2147484557" r:id="rId2"/>
    <p:sldLayoutId id="2147484558" r:id="rId3"/>
    <p:sldLayoutId id="2147484559" r:id="rId4"/>
    <p:sldLayoutId id="2147484560" r:id="rId5"/>
    <p:sldLayoutId id="2147484561" r:id="rId6"/>
    <p:sldLayoutId id="2147484562" r:id="rId7"/>
    <p:sldLayoutId id="2147484563" r:id="rId8"/>
    <p:sldLayoutId id="2147484564" r:id="rId9"/>
    <p:sldLayoutId id="2147484565" r:id="rId10"/>
    <p:sldLayoutId id="214748456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6012160" y="1484784"/>
            <a:ext cx="2808312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11" y="6101480"/>
            <a:ext cx="549273" cy="609029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827584" y="6205940"/>
            <a:ext cx="3700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000" dirty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374" y="2341957"/>
            <a:ext cx="3142637" cy="4264093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93966" y="116632"/>
            <a:ext cx="773945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7200" b="1" dirty="0" smtClean="0">
                <a:solidFill>
                  <a:schemeClr val="accent5">
                    <a:lumMod val="75000"/>
                  </a:schemeClr>
                </a:solidFill>
                <a:cs typeface="Calibri" panose="020F0502020204030204" pitchFamily="34" charset="0"/>
              </a:rPr>
              <a:t>WYNIKI</a:t>
            </a:r>
          </a:p>
          <a:p>
            <a:pPr algn="ctr"/>
            <a:r>
              <a:rPr lang="pl-PL" sz="7200" b="1" dirty="0" smtClean="0">
                <a:solidFill>
                  <a:schemeClr val="accent5">
                    <a:lumMod val="75000"/>
                  </a:schemeClr>
                </a:solidFill>
                <a:cs typeface="Calibri" panose="020F0502020204030204" pitchFamily="34" charset="0"/>
              </a:rPr>
              <a:t> GŁOSOWANIA</a:t>
            </a:r>
            <a:endParaRPr lang="pl-PL" sz="7200" b="1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69923"/>
              </p:ext>
            </p:extLst>
          </p:nvPr>
        </p:nvGraphicFramePr>
        <p:xfrm>
          <a:off x="590211" y="836712"/>
          <a:ext cx="7603538" cy="4031317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Aktywna dzielnica Ocice - zakup sprzętu do organizacji imprez plenerowych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162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16 036,98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60 013,02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Zadaszenie trybuny na boisku sportowym Ocice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164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13,02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Przedszkolak w bibliotece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275856" y="47667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- Ocice</a:t>
            </a:r>
            <a:endParaRPr lang="pl-PL" b="1" dirty="0"/>
          </a:p>
        </p:txBody>
      </p:sp>
      <p:sp>
        <p:nvSpPr>
          <p:cNvPr id="6" name="Schemat blokowy: terminator 5"/>
          <p:cNvSpPr/>
          <p:nvPr/>
        </p:nvSpPr>
        <p:spPr>
          <a:xfrm>
            <a:off x="497159" y="1200181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27078" y="139258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76 </a:t>
            </a:r>
            <a:r>
              <a:rPr lang="pl-PL" b="1" dirty="0" smtClean="0">
                <a:solidFill>
                  <a:schemeClr val="bg1"/>
                </a:solidFill>
              </a:rPr>
              <a:t>05</a:t>
            </a:r>
            <a:r>
              <a:rPr lang="pl-PL" b="1" i="0" u="none" strike="noStrike" dirty="0" smtClean="0">
                <a:solidFill>
                  <a:schemeClr val="bg1"/>
                </a:solidFill>
              </a:rPr>
              <a:t>0,00 zł</a:t>
            </a:r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034286"/>
              </p:ext>
            </p:extLst>
          </p:nvPr>
        </p:nvGraphicFramePr>
        <p:xfrm>
          <a:off x="590211" y="1370197"/>
          <a:ext cx="7603538" cy="4031317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Adaptacja poddasza na pomieszczenie klasowe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53 958,78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18 741,22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Odnowienie szatni gospodarzy LKS-u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14 018,00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4 723,22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Mundur buduje strażaka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4 723,22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497159" y="1494066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27078" y="1619589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72 </a:t>
            </a:r>
            <a:r>
              <a:rPr lang="pl-PL" b="1" dirty="0" smtClean="0">
                <a:solidFill>
                  <a:schemeClr val="bg1"/>
                </a:solidFill>
              </a:rPr>
              <a:t>70</a:t>
            </a:r>
            <a:r>
              <a:rPr lang="pl-PL" b="1" i="0" u="none" strike="noStrike" dirty="0" smtClean="0">
                <a:solidFill>
                  <a:schemeClr val="bg1"/>
                </a:solidFill>
              </a:rPr>
              <a:t>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843808" y="47667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Sudół/</a:t>
            </a:r>
            <a:r>
              <a:rPr lang="pl-PL" b="1" dirty="0" err="1" smtClean="0"/>
              <a:t>Studziednna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0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775275"/>
              </p:ext>
            </p:extLst>
          </p:nvPr>
        </p:nvGraphicFramePr>
        <p:xfrm>
          <a:off x="590211" y="1370197"/>
          <a:ext cx="7603538" cy="316835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Centrum integracyjne </a:t>
                      </a:r>
                      <a:endParaRPr lang="pl-PL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mieszkańców </a:t>
                      </a:r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Starej Wsi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68 150,00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Doposażenie świetlicy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497159" y="1622784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27078" y="1748307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80 150,00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Stara Wieś/ </a:t>
            </a:r>
            <a:r>
              <a:rPr lang="pl-PL" b="1" dirty="0" err="1" smtClean="0"/>
              <a:t>Proszowiec</a:t>
            </a:r>
            <a:r>
              <a:rPr lang="pl-PL" b="1" dirty="0" smtClean="0"/>
              <a:t>/ Miedonia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67696"/>
              </p:ext>
            </p:extLst>
          </p:nvPr>
        </p:nvGraphicFramePr>
        <p:xfrm>
          <a:off x="590211" y="1370197"/>
          <a:ext cx="7603538" cy="4031317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Montaż barierek ochronnych oraz siedzisk na boisku LKS 07 Markowice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42 000,00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30 710,00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Kreatywne maluchy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000,00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30 710,00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Emocje pełne niespodzianek - warsztaty w bibliotece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b="0" i="0" u="none" strike="noStrike" dirty="0"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30 710,00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590211" y="1715932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67344" y="1841455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72 710,00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Markowice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91447"/>
              </p:ext>
            </p:extLst>
          </p:nvPr>
        </p:nvGraphicFramePr>
        <p:xfrm>
          <a:off x="590211" y="1370197"/>
          <a:ext cx="7603538" cy="244827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Odbudowa miejsca zabaw dla dzieci i integracji mieszkańców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371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87 201,50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26 748,50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545637" y="1629707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42516" y="175523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113 950,00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Łąkowa/ Wandy/ 1-go Maja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11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55190"/>
              </p:ext>
            </p:extLst>
          </p:nvPr>
        </p:nvGraphicFramePr>
        <p:xfrm>
          <a:off x="590211" y="1370197"/>
          <a:ext cx="7603538" cy="316835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Bezpieczna starowiejska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296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40 000,00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80 680,00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Uatrakcyjnienie oferty biblioteki przy Żorskiej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13 300,00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67 380,00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594768" y="1663647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54606" y="178917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120 680,00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Nowe Zagrody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82644"/>
              </p:ext>
            </p:extLst>
          </p:nvPr>
        </p:nvGraphicFramePr>
        <p:xfrm>
          <a:off x="517048" y="812372"/>
          <a:ext cx="7603538" cy="489428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Świat Disneya w Raciborzu, czyli plac zabaw na Polnej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101 230,00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Rewitalizacja terenu przy ul. Miechowskiej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101 230,00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,00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Plac seniora - wypoczynek i integracja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80 900,00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Wiaty rowerowe przy SP 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29 889,00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457210" y="1050606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0313" y="1176129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101 230,00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763688" y="37663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Polna/ Pomnikowa/ Opawska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8358"/>
              </p:ext>
            </p:extLst>
          </p:nvPr>
        </p:nvGraphicFramePr>
        <p:xfrm>
          <a:off x="517048" y="812372"/>
          <a:ext cx="7603538" cy="489428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Doposażenie placu zabaw. Radosny dzień w ZSP nr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45 000,00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23 590,00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Od malucha do seniora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8 590,00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Bezpieczny plac zabaw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8 590,00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Spotkania z ulubionymi pisarzami w bibliotece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4 500,00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590,00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477929" y="1173774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97159" y="135142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68 </a:t>
            </a:r>
            <a:r>
              <a:rPr lang="pl-PL" b="1" dirty="0" smtClean="0">
                <a:solidFill>
                  <a:schemeClr val="bg1"/>
                </a:solidFill>
              </a:rPr>
              <a:t>59</a:t>
            </a:r>
            <a:r>
              <a:rPr lang="pl-PL" b="1" i="0" u="none" strike="noStrike" dirty="0" smtClean="0">
                <a:solidFill>
                  <a:schemeClr val="bg1"/>
                </a:solidFill>
              </a:rPr>
              <a:t>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0525" y="252729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Płonia/ Obora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7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346534"/>
              </p:ext>
            </p:extLst>
          </p:nvPr>
        </p:nvGraphicFramePr>
        <p:xfrm>
          <a:off x="497159" y="1174518"/>
          <a:ext cx="7603538" cy="4031317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ABC podwórkowe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196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138 000,00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18 220,00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Skwer azaliowy 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18 220,00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Utwardzony teren manewrowy z drzewami i ławkami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0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18 220,00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473250" y="1474953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03169" y="160047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156 220,00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Centrum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77690"/>
              </p:ext>
            </p:extLst>
          </p:nvPr>
        </p:nvGraphicFramePr>
        <p:xfrm>
          <a:off x="497159" y="1174518"/>
          <a:ext cx="7603538" cy="3168352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Osiedlowy plac zabaw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100 000,00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12 180,00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Spotkajmy się w bibliotece na Ostrogu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12 000,00 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180,00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chemat blokowy: terminator 4"/>
          <p:cNvSpPr/>
          <p:nvPr/>
        </p:nvSpPr>
        <p:spPr>
          <a:xfrm>
            <a:off x="516793" y="1394546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46712" y="154786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112 180,00 zł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91680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– Ostróg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chemat blokowy: terminator 9"/>
          <p:cNvSpPr/>
          <p:nvPr/>
        </p:nvSpPr>
        <p:spPr>
          <a:xfrm>
            <a:off x="146850" y="2029093"/>
            <a:ext cx="8738646" cy="2676286"/>
          </a:xfrm>
          <a:prstGeom prst="flowChartTerminato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87681" y="2276656"/>
            <a:ext cx="88569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pl-PL" sz="4400" b="1" dirty="0" smtClean="0">
                <a:solidFill>
                  <a:schemeClr val="bg1"/>
                </a:solidFill>
              </a:rPr>
              <a:t>STATYSTYKI DOT. V EDYCJI BUDŻETU OBYWATELSKIEGO</a:t>
            </a:r>
            <a:endParaRPr kumimoji="0" lang="pl-PL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Prostokąt 11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solidFill>
                <a:srgbClr val="8D1515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 smtClean="0">
                <a:solidFill>
                  <a:srgbClr val="D12051"/>
                </a:solidFill>
              </a:rPr>
              <a:t>URZĄD MIASTA RACIBÓRZ</a:t>
            </a:r>
          </a:p>
          <a:p>
            <a:r>
              <a:rPr lang="pl-PL" sz="1400" b="1" dirty="0" smtClean="0">
                <a:solidFill>
                  <a:srgbClr val="D12051"/>
                </a:solidFill>
              </a:rPr>
              <a:t>WYDZIAŁ ROZWOJU </a:t>
            </a:r>
            <a:endParaRPr lang="pl-PL" sz="1400" b="1" dirty="0">
              <a:solidFill>
                <a:srgbClr val="D12051"/>
              </a:solidFill>
            </a:endParaRPr>
          </a:p>
        </p:txBody>
      </p:sp>
      <p:pic>
        <p:nvPicPr>
          <p:cNvPr id="14" name="Obraz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13" y="5330529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chemat blokowy: terminator 11"/>
          <p:cNvSpPr/>
          <p:nvPr/>
        </p:nvSpPr>
        <p:spPr>
          <a:xfrm>
            <a:off x="174675" y="1092884"/>
            <a:ext cx="8782561" cy="3836242"/>
          </a:xfrm>
          <a:prstGeom prst="flowChartTerminato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03900" y="1527766"/>
            <a:ext cx="856272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Uwagi do V edycji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budżetu obywatelskiego Miasta Racibórz: </a:t>
            </a:r>
            <a:r>
              <a:rPr lang="pl-PL" sz="4000" b="1" u="sng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rozwoj@um.raciborz.pl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3200" b="1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3" name="Prostokąt 12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1043149" y="3861048"/>
            <a:ext cx="6697662" cy="16927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DZIĘKUJEMY</a:t>
            </a:r>
            <a:endParaRPr lang="pl-PL" sz="4800" b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Zachęcamy do wzięcia udziału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w kolejnej edycji</a:t>
            </a:r>
            <a:endParaRPr lang="pl-PL" sz="2800" b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Obraz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442" y="469355"/>
            <a:ext cx="2335075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31268"/>
              </p:ext>
            </p:extLst>
          </p:nvPr>
        </p:nvGraphicFramePr>
        <p:xfrm>
          <a:off x="518484" y="980728"/>
          <a:ext cx="7812868" cy="4374850"/>
        </p:xfrm>
        <a:graphic>
          <a:graphicData uri="http://schemas.openxmlformats.org/drawingml/2006/table">
            <a:tbl>
              <a:tblPr/>
              <a:tblGrid>
                <a:gridCol w="4173845"/>
                <a:gridCol w="856241"/>
                <a:gridCol w="1498421"/>
                <a:gridCol w="1284361"/>
              </a:tblGrid>
              <a:tr h="297700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Liczba projektów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38404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Razem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err="1">
                          <a:solidFill>
                            <a:srgbClr val="002060"/>
                          </a:solidFill>
                          <a:latin typeface="+mn-lt"/>
                        </a:rPr>
                        <a:t>Ogólnomiejskie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Lokalne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    Liczba </a:t>
                      </a:r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zgłoszonych projektów: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59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23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36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3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Liczba </a:t>
                      </a:r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projektów </a:t>
                      </a:r>
                      <a:r>
                        <a:rPr lang="pl-PL" sz="15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skierowanych do poprawy: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20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14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6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83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Liczba projektów </a:t>
                      </a:r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 ostatecznie odrzuconych:</a:t>
                      </a:r>
                    </a:p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(w tym z powodu braku poprawy)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12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6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6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Liczba zgłoszonych protestów: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3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2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1</a:t>
                      </a:r>
                      <a:endParaRPr lang="pl-PL" sz="1500" b="0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6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500" b="0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Liczba projektów zakwalifikowanych ostatecznie</a:t>
                      </a:r>
                      <a:r>
                        <a:rPr lang="pl-PL" sz="1500" b="0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47</a:t>
                      </a:r>
                      <a:endParaRPr lang="pl-PL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17</a:t>
                      </a:r>
                      <a:endParaRPr lang="pl-PL" sz="15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30</a:t>
                      </a:r>
                      <a:endParaRPr lang="pl-PL" sz="15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26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Liczba </a:t>
                      </a:r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latin typeface="+mn-lt"/>
                        </a:rPr>
                        <a:t>projektów zakwalifikowanych </a:t>
                      </a:r>
                      <a:endParaRPr lang="pl-PL" sz="1600" b="1" i="0" u="none" strike="noStrike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do realizacji na rok 2019: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20</a:t>
                      </a:r>
                      <a:endParaRPr lang="pl-PL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2</a:t>
                      </a:r>
                      <a:endParaRPr lang="pl-PL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18</a:t>
                      </a:r>
                      <a:endParaRPr lang="pl-PL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 rot="10800000">
            <a:off x="309238" y="6023565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Obraz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chemat blokowy: terminator 8"/>
          <p:cNvSpPr/>
          <p:nvPr/>
        </p:nvSpPr>
        <p:spPr>
          <a:xfrm>
            <a:off x="489710" y="2132856"/>
            <a:ext cx="8255799" cy="2232248"/>
          </a:xfrm>
          <a:prstGeom prst="flowChartTerminato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29670" y="2718712"/>
            <a:ext cx="885698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pl-PL" sz="6000" b="1" dirty="0" smtClean="0">
                <a:solidFill>
                  <a:schemeClr val="bg1"/>
                </a:solidFill>
              </a:rPr>
              <a:t>Statystyki głosowania</a:t>
            </a:r>
            <a:endParaRPr kumimoji="0" lang="pl-PL" sz="6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3" name="Prostokąt 12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solidFill>
                <a:srgbClr val="8D1515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 smtClean="0">
                <a:solidFill>
                  <a:srgbClr val="D12051"/>
                </a:solidFill>
              </a:rPr>
              <a:t>URZĄD MIASTA RACIBÓRZ</a:t>
            </a:r>
          </a:p>
          <a:p>
            <a:r>
              <a:rPr lang="pl-PL" sz="1400" b="1" dirty="0" smtClean="0">
                <a:solidFill>
                  <a:srgbClr val="D12051"/>
                </a:solidFill>
              </a:rPr>
              <a:t>WYDZIAŁ ROZWOJU </a:t>
            </a:r>
            <a:endParaRPr lang="pl-PL" sz="1400" b="1" dirty="0">
              <a:solidFill>
                <a:srgbClr val="D12051"/>
              </a:solidFill>
            </a:endParaRPr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0417"/>
              </p:ext>
            </p:extLst>
          </p:nvPr>
        </p:nvGraphicFramePr>
        <p:xfrm>
          <a:off x="686411" y="833176"/>
          <a:ext cx="7992714" cy="2676942"/>
        </p:xfrm>
        <a:graphic>
          <a:graphicData uri="http://schemas.openxmlformats.org/drawingml/2006/table">
            <a:tbl>
              <a:tblPr/>
              <a:tblGrid>
                <a:gridCol w="3730019"/>
                <a:gridCol w="1238533"/>
                <a:gridCol w="1656184"/>
                <a:gridCol w="1367978"/>
              </a:tblGrid>
              <a:tr h="545948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1954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błędne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54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Liczba osób głosujących </a:t>
                      </a:r>
                    </a:p>
                    <a:p>
                      <a:pPr algn="ctr" fontAlgn="ctr"/>
                      <a:r>
                        <a:rPr lang="pl-PL" sz="10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w tym na papierowej karcie do głosowania</a:t>
                      </a:r>
                      <a:endParaRPr lang="pl-PL" sz="10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5034</a:t>
                      </a:r>
                      <a:br>
                        <a:rPr lang="pl-PL" sz="14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</a:br>
                      <a:r>
                        <a:rPr lang="pl-PL" sz="1000" b="1" i="0" u="none" strike="noStrike" dirty="0" smtClean="0">
                          <a:solidFill>
                            <a:srgbClr val="002060"/>
                          </a:solidFill>
                          <a:latin typeface="+mn-lt"/>
                        </a:rPr>
                        <a:t>131</a:t>
                      </a:r>
                      <a:endParaRPr lang="pl-PL" sz="1000" b="1" i="0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4338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696*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na projekty lokalne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4419</a:t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3836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583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948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Głosy na projekty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l-PL" sz="14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ogólnomiejskie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4569</a:t>
                      </a:r>
                      <a:b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3836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583</a:t>
                      </a:r>
                    </a:p>
                    <a:p>
                      <a:pPr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Prostokąt 14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7" name="Obraz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704477" y="5517244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1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>
          <a:xfrm>
            <a:off x="675106" y="4141937"/>
            <a:ext cx="3614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Pierwszy głos: </a:t>
            </a:r>
            <a:r>
              <a:rPr lang="pl-PL" dirty="0" smtClean="0">
                <a:solidFill>
                  <a:schemeClr val="tx2"/>
                </a:solidFill>
              </a:rPr>
              <a:t>16.09.2019 godz. 8:37</a:t>
            </a:r>
          </a:p>
          <a:p>
            <a:r>
              <a:rPr lang="pl-PL" dirty="0" smtClean="0"/>
              <a:t>Ostatni głos: </a:t>
            </a:r>
            <a:r>
              <a:rPr lang="pl-PL" dirty="0" smtClean="0">
                <a:solidFill>
                  <a:schemeClr val="tx2"/>
                </a:solidFill>
              </a:rPr>
              <a:t>30.09.2019 godz. 10:50</a:t>
            </a:r>
          </a:p>
          <a:p>
            <a:r>
              <a:rPr lang="pl-PL" dirty="0" smtClean="0"/>
              <a:t>Najmłodszy głosujący: </a:t>
            </a:r>
            <a:r>
              <a:rPr lang="pl-PL" dirty="0" smtClean="0">
                <a:solidFill>
                  <a:schemeClr val="tx2"/>
                </a:solidFill>
              </a:rPr>
              <a:t>1 miesiąc</a:t>
            </a:r>
          </a:p>
          <a:p>
            <a:r>
              <a:rPr lang="pl-PL" dirty="0" smtClean="0"/>
              <a:t>Najstarszy głosujący: </a:t>
            </a:r>
            <a:r>
              <a:rPr lang="pl-PL" dirty="0" smtClean="0">
                <a:solidFill>
                  <a:schemeClr val="tx2"/>
                </a:solidFill>
              </a:rPr>
              <a:t>97 lat</a:t>
            </a:r>
            <a:endParaRPr lang="pl-PL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76672" y="947614"/>
            <a:ext cx="10224288" cy="5910386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293446" y="2184405"/>
            <a:ext cx="86409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>
                <a:solidFill>
                  <a:srgbClr val="002060"/>
                </a:solidFill>
              </a:rPr>
              <a:t>80 </a:t>
            </a:r>
            <a:r>
              <a:rPr lang="pl-PL" sz="1050" dirty="0" smtClean="0">
                <a:solidFill>
                  <a:srgbClr val="002060"/>
                </a:solidFill>
              </a:rPr>
              <a:t>150,00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7255880" y="2588946"/>
            <a:ext cx="90941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>
                <a:solidFill>
                  <a:srgbClr val="002060"/>
                </a:solidFill>
              </a:rPr>
              <a:t>112 </a:t>
            </a:r>
            <a:r>
              <a:rPr lang="pl-PL" sz="1050" dirty="0" smtClean="0">
                <a:solidFill>
                  <a:srgbClr val="002060"/>
                </a:solidFill>
              </a:rPr>
              <a:t>180,00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7262988" y="2841767"/>
            <a:ext cx="909412" cy="248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156 220,00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7206530" y="3147343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120 680,00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7221438" y="3426680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76 050,00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7212340" y="3757261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113 950,00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7221438" y="4054293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68 590,00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7213386" y="4565612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101 230,00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7236296" y="4883978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76 630,00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7236296" y="5283578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72 700,00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7238758" y="6075663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448 590,00 zł</a:t>
            </a:r>
            <a:endParaRPr lang="pl-PL" sz="1050" dirty="0">
              <a:solidFill>
                <a:srgbClr val="002060"/>
              </a:solidFill>
            </a:endParaRPr>
          </a:p>
          <a:p>
            <a:pPr algn="ctr"/>
            <a:r>
              <a:rPr lang="pl-PL" sz="800" dirty="0" smtClean="0">
                <a:solidFill>
                  <a:srgbClr val="002060"/>
                </a:solidFill>
              </a:rPr>
              <a:t>Po zsumowaniu pozostałych środków niewykorzystanych na dzielnicach:</a:t>
            </a:r>
          </a:p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605 504,74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7221438" y="178479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72 710,00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8074402" y="180005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42 000,00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8062972" y="2180195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80 150,00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8076062" y="2584255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112 000,00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8087905" y="2838213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138 000,00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8085791" y="3154272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53 300,00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8061766" y="3430471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76 036,78 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8076062" y="3751815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84 700,00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8076062" y="404884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60 000,00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8085791" y="4561244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101 230,00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100392" y="487482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67 976,78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8085791" y="529912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72 112,00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8057538" y="5698727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 smtClean="0">
                <a:solidFill>
                  <a:srgbClr val="002060"/>
                </a:solidFill>
              </a:rPr>
              <a:t>579 110,00 zł</a:t>
            </a:r>
            <a:endParaRPr lang="pl-PL" sz="1050" dirty="0">
              <a:solidFill>
                <a:srgbClr val="002060"/>
              </a:solidFill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7225912" y="1490069"/>
            <a:ext cx="1008112" cy="223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" dirty="0" smtClean="0">
                <a:solidFill>
                  <a:schemeClr val="bg1">
                    <a:lumMod val="50000"/>
                  </a:schemeClr>
                </a:solidFill>
              </a:rPr>
              <a:t>KWOTA BO</a:t>
            </a:r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7858378" y="1395617"/>
            <a:ext cx="1440160" cy="417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" dirty="0" smtClean="0">
                <a:solidFill>
                  <a:schemeClr val="bg1">
                    <a:lumMod val="50000"/>
                  </a:schemeClr>
                </a:solidFill>
              </a:rPr>
              <a:t>WARTOŚĆ PROJEKTÓW ZAKWALIFIKOWANYCH</a:t>
            </a:r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4" name="Obraz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6179"/>
            <a:ext cx="936104" cy="1359438"/>
          </a:xfrm>
          <a:prstGeom prst="rect">
            <a:avLst/>
          </a:prstGeom>
        </p:spPr>
      </p:pic>
      <p:pic>
        <p:nvPicPr>
          <p:cNvPr id="38" name="Obraz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77" y="83775"/>
            <a:ext cx="987538" cy="133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7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le tekstowe 9"/>
          <p:cNvSpPr txBox="1"/>
          <p:nvPr/>
        </p:nvSpPr>
        <p:spPr>
          <a:xfrm>
            <a:off x="3275856" y="11663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+mj-lt"/>
              </a:rPr>
              <a:t>Projekty </a:t>
            </a:r>
            <a:r>
              <a:rPr lang="pl-PL" sz="2400" b="1" dirty="0" err="1" smtClean="0">
                <a:solidFill>
                  <a:srgbClr val="002060"/>
                </a:solidFill>
                <a:latin typeface="+mj-lt"/>
              </a:rPr>
              <a:t>ogólnomiejskie</a:t>
            </a:r>
            <a:endParaRPr lang="pl-PL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05167"/>
              </p:ext>
            </p:extLst>
          </p:nvPr>
        </p:nvGraphicFramePr>
        <p:xfrm>
          <a:off x="251520" y="1124744"/>
          <a:ext cx="8424935" cy="534833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887389"/>
                <a:gridCol w="1251175"/>
                <a:gridCol w="1034642"/>
                <a:gridCol w="886835"/>
                <a:gridCol w="1182447"/>
                <a:gridCol w="1182447"/>
              </a:tblGrid>
              <a:tr h="360040">
                <a:tc>
                  <a:txBody>
                    <a:bodyPr/>
                    <a:lstStyle/>
                    <a:p>
                      <a:endParaRPr lang="pl-PL" sz="1400" b="0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latin typeface="+mn-lt"/>
                        </a:rPr>
                        <a:t>Liczba oddanych głosów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latin typeface="+mn-lt"/>
                        </a:rPr>
                        <a:t>Wartość projektu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pl-PL" sz="1400" b="0" dirty="0"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latin typeface="+mn-lt"/>
                        </a:rPr>
                        <a:t>Głosy prawidłowe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latin typeface="+mn-lt"/>
                        </a:rPr>
                        <a:t>Głosy </a:t>
                      </a:r>
                      <a:r>
                        <a:rPr lang="pl-PL" sz="1400" b="1" u="none" strike="noStrike" dirty="0" smtClean="0">
                          <a:latin typeface="+mn-lt"/>
                        </a:rPr>
                        <a:t>błędne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latin typeface="+mn-lt"/>
                        </a:rPr>
                        <a:t>Głosy ogółem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Razem zmieńmy Park im. Miasta </a:t>
                      </a:r>
                      <a:r>
                        <a:rPr lang="pl-PL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Roth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676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</a:t>
                      </a:r>
                      <a:r>
                        <a:rPr lang="pl-PL" sz="12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910</a:t>
                      </a:r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156 594,74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Ty głosujesz, my ratujemy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603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r>
                        <a:rPr lang="pl-PL" sz="1200" b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</a:t>
                      </a:r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156 594,74 zł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Defibrylatory AED - każdy może uratować życie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130 200,00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26 394,74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Sterylizacje i kastracje zwierząt właścicielskich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68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50 000,00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0" u="none" strike="noStrike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Integracyjno-sportowy park pokoleniowy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385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448 234,39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0" u="none" strike="noStrike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Skatepark</a:t>
                      </a:r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 marzeń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66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130 367,00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580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Fantastyczna biblioteka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31 000,00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580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Edukacja regionalna podstawą </a:t>
                      </a:r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przywiązania </a:t>
                      </a:r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i poczucia tożsamości z "małą ojczyzną"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48 000,00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chemat blokowy: terminator 3"/>
          <p:cNvSpPr/>
          <p:nvPr/>
        </p:nvSpPr>
        <p:spPr>
          <a:xfrm>
            <a:off x="395536" y="1052736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25455" y="120322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605 504,74zł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233711"/>
              </p:ext>
            </p:extLst>
          </p:nvPr>
        </p:nvGraphicFramePr>
        <p:xfrm>
          <a:off x="755576" y="836712"/>
          <a:ext cx="7776865" cy="52245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864096"/>
                <a:gridCol w="720080"/>
                <a:gridCol w="967788"/>
                <a:gridCol w="1322067"/>
                <a:gridCol w="1166530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Interaktywna zabawa z kulturą dla dzieci, młodzieży i dorosłych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152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196 560,00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26 394,74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Droga pokoju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28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117 000,00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Posłuchaj w hamaku i na leżaku o czym szumią drzewa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r>
                        <a:rPr lang="pl-PL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904,20</a:t>
                      </a:r>
                      <a:r>
                        <a:rPr lang="pl-PL" sz="12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Zejście przy platformie do Zaczarowanego Ogrodu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200 000,00 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Biblioteka oknem na świat pacjenta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10 000,00 zł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Wiosenne ukwiecenie miasta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pl-PL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</a:t>
                      </a:r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zł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Mapa gęstości szkodliwego pola elektromagnetycznego - </a:t>
                      </a:r>
                      <a:r>
                        <a:rPr lang="pl-PL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elektrosmogu</a:t>
                      </a:r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 (WIFI, TV, GSM itd.)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22 000,00 zł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Globus ERDA 1 - UMR/UPRP PO 69393 zw. Kr. "GLOBUS"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5 000,00 zł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Mocniejsi w relacji rodzinnej - warsztaty wychowawcze współczesnych rodziców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11 000,00 zł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9393"/>
                    </a:solidFill>
                  </a:tcPr>
                </a:tc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5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le tekstowe 9"/>
          <p:cNvSpPr txBox="1"/>
          <p:nvPr/>
        </p:nvSpPr>
        <p:spPr>
          <a:xfrm>
            <a:off x="2987824" y="19082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Projekty lokalne - Brzezie</a:t>
            </a:r>
            <a:endParaRPr lang="pl-PL" b="1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3919"/>
              </p:ext>
            </p:extLst>
          </p:nvPr>
        </p:nvGraphicFramePr>
        <p:xfrm>
          <a:off x="590211" y="836712"/>
          <a:ext cx="7603538" cy="4031317"/>
        </p:xfrm>
        <a:graphic>
          <a:graphicData uri="http://schemas.openxmlformats.org/drawingml/2006/table">
            <a:tbl>
              <a:tblPr/>
              <a:tblGrid>
                <a:gridCol w="2418962"/>
                <a:gridCol w="1080120"/>
                <a:gridCol w="936104"/>
                <a:gridCol w="876980"/>
                <a:gridCol w="1168554"/>
                <a:gridCol w="1122818"/>
              </a:tblGrid>
              <a:tr h="287074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Liczba oddanych głosów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Wartość projektu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Kwota pozostała 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puli</a:t>
                      </a:r>
                      <a:endParaRPr lang="pl-PL" sz="14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3299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prawidłowe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błędne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Głosy ogółem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47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Zielonym do góry - sprzęt do utrzymania i uatrakcyjnienia boiska LKS Brzezie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36 600,00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40 030,00 zł</a:t>
                      </a:r>
                      <a:endParaRPr lang="pl-PL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Utwardzenie dojścia do placu rekreacyjnego za remizą OSP Racibórz - Brzezie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10 030,00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Biblioteka w Brzeziu - kulturalne centrum dzielnicy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10 000,00 zł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Prostokąt 13"/>
          <p:cNvSpPr/>
          <p:nvPr/>
        </p:nvSpPr>
        <p:spPr>
          <a:xfrm rot="10800000">
            <a:off x="287524" y="6000501"/>
            <a:ext cx="8208912" cy="45719"/>
          </a:xfrm>
          <a:prstGeom prst="rect">
            <a:avLst/>
          </a:prstGeom>
          <a:solidFill>
            <a:srgbClr val="D12051"/>
          </a:solidFill>
          <a:ln>
            <a:solidFill>
              <a:srgbClr val="D12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8D1515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971600" y="6230719"/>
            <a:ext cx="5400600" cy="438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URZĄD MIASTA RACIBÓRZ</a:t>
            </a:r>
          </a:p>
          <a:p>
            <a:r>
              <a:rPr lang="pl-PL" sz="1400" dirty="0" smtClean="0">
                <a:solidFill>
                  <a:srgbClr val="D12051"/>
                </a:solidFill>
                <a:latin typeface="Arial Black" panose="020B0A04020102020204" pitchFamily="34" charset="0"/>
              </a:rPr>
              <a:t>WYDZIAŁ ROZWOJU </a:t>
            </a:r>
            <a:endParaRPr lang="pl-PL" sz="1400" dirty="0">
              <a:solidFill>
                <a:srgbClr val="D12051"/>
              </a:solidFill>
              <a:latin typeface="Arial Black" panose="020B0A04020102020204" pitchFamily="34" charset="0"/>
            </a:endParaRPr>
          </a:p>
        </p:txBody>
      </p:sp>
      <p:pic>
        <p:nvPicPr>
          <p:cNvPr id="16" name="Obraz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3" y="6112629"/>
            <a:ext cx="660852" cy="745371"/>
          </a:xfrm>
          <a:prstGeom prst="rect">
            <a:avLst/>
          </a:prstGeom>
        </p:spPr>
      </p:pic>
      <p:sp>
        <p:nvSpPr>
          <p:cNvPr id="2" name="Schemat blokowy: terminator 1"/>
          <p:cNvSpPr/>
          <p:nvPr/>
        </p:nvSpPr>
        <p:spPr>
          <a:xfrm>
            <a:off x="497159" y="1293719"/>
            <a:ext cx="2292086" cy="835823"/>
          </a:xfrm>
          <a:prstGeom prst="flowChartTermina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34130" y="141924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i="0" u="none" strike="noStrike" dirty="0" smtClean="0">
                <a:solidFill>
                  <a:schemeClr val="bg1"/>
                </a:solidFill>
              </a:rPr>
              <a:t>Przydzielona pula środków:</a:t>
            </a:r>
          </a:p>
          <a:p>
            <a:pPr algn="ctr"/>
            <a:r>
              <a:rPr lang="pl-PL" b="1" i="0" u="none" strike="noStrike" dirty="0" smtClean="0">
                <a:solidFill>
                  <a:schemeClr val="bg1"/>
                </a:solidFill>
              </a:rPr>
              <a:t>76 630,00 zł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5401514"/>
            <a:ext cx="936104" cy="1359438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51" y="5442657"/>
            <a:ext cx="987538" cy="13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1333</Words>
  <Application>Microsoft Office PowerPoint</Application>
  <PresentationFormat>Pokaz na ekranie (4:3)</PresentationFormat>
  <Paragraphs>520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GUS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GUS</dc:creator>
  <cp:lastModifiedBy>rw4</cp:lastModifiedBy>
  <cp:revision>120</cp:revision>
  <cp:lastPrinted>2019-10-03T08:33:02Z</cp:lastPrinted>
  <dcterms:created xsi:type="dcterms:W3CDTF">2016-10-31T07:57:24Z</dcterms:created>
  <dcterms:modified xsi:type="dcterms:W3CDTF">2019-10-07T10:45:43Z</dcterms:modified>
</cp:coreProperties>
</file>